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3" r:id="rId4"/>
    <p:sldId id="266" r:id="rId5"/>
    <p:sldId id="260" r:id="rId6"/>
    <p:sldId id="258" r:id="rId7"/>
    <p:sldId id="269" r:id="rId8"/>
    <p:sldId id="267" r:id="rId9"/>
    <p:sldId id="268" r:id="rId10"/>
    <p:sldId id="265" r:id="rId11"/>
    <p:sldId id="270" r:id="rId12"/>
    <p:sldId id="272" r:id="rId13"/>
    <p:sldId id="259" r:id="rId14"/>
    <p:sldId id="261"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98" d="100"/>
          <a:sy n="98" d="100"/>
        </p:scale>
        <p:origin x="11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8632D-FD8C-447B-A35B-091D6143A3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597155-ADA8-4150-AFEA-CA345BBFED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15F698-1397-4594-8B7D-4179BC2873AE}"/>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056B4C7C-C83E-4501-8EE7-E5842426D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2676B6-E22C-4122-8BF5-56ECAB495C85}"/>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1441657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9859A-9FCC-4477-AC48-D41D9AA457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3850E9-FF69-40DA-A897-51245E1264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296CB5-CFBC-4478-868B-577F73D14638}"/>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5313769B-3997-49BF-B6E0-E0595D3D0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B7C28-2759-4B53-A729-3B9B455BC88D}"/>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5166292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BD2D67-8BEE-4453-9879-0CCC57FED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28AE12-2DB2-4FDE-905C-3BF1CEC84C7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158B3-506F-403F-BB22-B35A6BB251FA}"/>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194FAC65-2631-4207-8C79-D57705A973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9E935E-2956-4295-915A-5508BC1AFFF0}"/>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3819243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6FDA5-5DC9-4EC1-A181-1BA1870F32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908A7C-4307-4151-9FE4-ADC16667FB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B57A79-D297-4873-95FD-C7791623C0E9}"/>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B6B38958-126C-4245-AC43-C4730E78E1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44E2C5-9D40-4C91-B47C-33D245B31294}"/>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94303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4CEAA-A76E-4640-98AC-FB32DF212F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5DB32C-4B4D-4424-93C3-2A3A2D70F1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4B29C8-05F1-4C4F-A091-A50B7FDEBDA0}"/>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244CE4D6-996D-4003-AA1D-AB6A0BA8AE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3BE75-02DD-4A95-81FE-233AFD0BC9CC}"/>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044277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DDF7-B162-445A-8191-BC015249E5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043A4-DEF8-43D3-ACAE-ADE762974C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E5CE68-05D4-4A9B-B7AE-9CC4E51AB5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AC9788-3E49-443A-981B-D9E3F2CBC24A}"/>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6" name="Footer Placeholder 5">
            <a:extLst>
              <a:ext uri="{FF2B5EF4-FFF2-40B4-BE49-F238E27FC236}">
                <a16:creationId xmlns:a16="http://schemas.microsoft.com/office/drawing/2014/main" id="{789C7E0D-5263-40F0-A0AF-5CCDBAE218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D013AE-A962-4A61-8605-C5BC712576C4}"/>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958932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5C0BE-FE56-4479-8550-FE49355BA4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5BA7F-362A-4E44-B3AA-28AADAF910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09BA8DD-41DD-4809-BA61-7A6B1334C5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539147-20F0-4793-AA41-92F626C638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7017C8-3C71-42C6-9AB4-FBEAFEDED85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A80F98-C64B-4B2A-B44F-731BA5C338D8}"/>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8" name="Footer Placeholder 7">
            <a:extLst>
              <a:ext uri="{FF2B5EF4-FFF2-40B4-BE49-F238E27FC236}">
                <a16:creationId xmlns:a16="http://schemas.microsoft.com/office/drawing/2014/main" id="{F75EC4C4-62DE-448F-AC11-6FB14781B8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A115AD1-0B71-4F48-8D01-E90770894181}"/>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1585934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C6530-CBEA-4633-AF3D-7D411A0D7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26F31E-9DC3-4EB6-B850-FE1BBAB7DAE1}"/>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4" name="Footer Placeholder 3">
            <a:extLst>
              <a:ext uri="{FF2B5EF4-FFF2-40B4-BE49-F238E27FC236}">
                <a16:creationId xmlns:a16="http://schemas.microsoft.com/office/drawing/2014/main" id="{92BF68E9-2752-4828-AD31-42C63B3765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BF2D92-A561-4AE8-BEE6-0B18C87BDBD7}"/>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736049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75A4AA-2BFB-424F-B782-84A05F423D5E}"/>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3" name="Footer Placeholder 2">
            <a:extLst>
              <a:ext uri="{FF2B5EF4-FFF2-40B4-BE49-F238E27FC236}">
                <a16:creationId xmlns:a16="http://schemas.microsoft.com/office/drawing/2014/main" id="{D2A72C94-98A4-4783-8A4F-7665ABBF48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6F082A-CF00-4AA6-8367-735F7E0E1E71}"/>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77052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F192-B7B5-45EC-BC8D-689924E3FC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534AAB-665F-4DB6-9BE0-8569F88776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295EB3-0FDB-49EA-B4A0-B4029D55FB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FCDE78-56C5-46C7-938A-793A71F6AAC7}"/>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6" name="Footer Placeholder 5">
            <a:extLst>
              <a:ext uri="{FF2B5EF4-FFF2-40B4-BE49-F238E27FC236}">
                <a16:creationId xmlns:a16="http://schemas.microsoft.com/office/drawing/2014/main" id="{37D7381F-A3F2-4E36-97F9-F2A36F4550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4513EC-5FF3-4F79-87F6-F9EDD5244F37}"/>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333273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A8408-4395-4495-907F-227E73CEEE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E66530-30BE-4CE6-B3B0-62648DEEB69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94A875-82CB-4B24-824F-C53072DF74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8D01F5-DAA9-47BA-A466-3F7A29F142A7}"/>
              </a:ext>
            </a:extLst>
          </p:cNvPr>
          <p:cNvSpPr>
            <a:spLocks noGrp="1"/>
          </p:cNvSpPr>
          <p:nvPr>
            <p:ph type="dt" sz="half" idx="10"/>
          </p:nvPr>
        </p:nvSpPr>
        <p:spPr/>
        <p:txBody>
          <a:bodyPr/>
          <a:lstStyle/>
          <a:p>
            <a:fld id="{F78FADD8-C4E9-43D7-B201-71868832C3CC}" type="datetimeFigureOut">
              <a:rPr lang="en-US" smtClean="0"/>
              <a:t>5/29/2024</a:t>
            </a:fld>
            <a:endParaRPr lang="en-US"/>
          </a:p>
        </p:txBody>
      </p:sp>
      <p:sp>
        <p:nvSpPr>
          <p:cNvPr id="6" name="Footer Placeholder 5">
            <a:extLst>
              <a:ext uri="{FF2B5EF4-FFF2-40B4-BE49-F238E27FC236}">
                <a16:creationId xmlns:a16="http://schemas.microsoft.com/office/drawing/2014/main" id="{719E92DA-79F1-4757-9437-0690587CC8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889CFD-000A-4D4A-9022-B2F9298F0C4B}"/>
              </a:ext>
            </a:extLst>
          </p:cNvPr>
          <p:cNvSpPr>
            <a:spLocks noGrp="1"/>
          </p:cNvSpPr>
          <p:nvPr>
            <p:ph type="sldNum" sz="quarter" idx="12"/>
          </p:nvPr>
        </p:nvSpPr>
        <p:spPr/>
        <p:txBody>
          <a:bodyPr/>
          <a:lstStyle/>
          <a:p>
            <a:fld id="{6EF78716-5576-4404-B733-992B932B38E2}" type="slidenum">
              <a:rPr lang="en-US" smtClean="0"/>
              <a:t>‹#›</a:t>
            </a:fld>
            <a:endParaRPr lang="en-US"/>
          </a:p>
        </p:txBody>
      </p:sp>
    </p:spTree>
    <p:extLst>
      <p:ext uri="{BB962C8B-B14F-4D97-AF65-F5344CB8AC3E}">
        <p14:creationId xmlns:p14="http://schemas.microsoft.com/office/powerpoint/2010/main" val="2152181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000" b="-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6CA34-071D-4AF2-A8A5-75609A2B10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1F82F5-AE87-407B-9C24-3EDBEFECCA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0B79E-0DDE-49EE-A1D2-AA0F1565CE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8FADD8-C4E9-43D7-B201-71868832C3CC}" type="datetimeFigureOut">
              <a:rPr lang="en-US" smtClean="0"/>
              <a:t>5/29/2024</a:t>
            </a:fld>
            <a:endParaRPr lang="en-US"/>
          </a:p>
        </p:txBody>
      </p:sp>
      <p:sp>
        <p:nvSpPr>
          <p:cNvPr id="5" name="Footer Placeholder 4">
            <a:extLst>
              <a:ext uri="{FF2B5EF4-FFF2-40B4-BE49-F238E27FC236}">
                <a16:creationId xmlns:a16="http://schemas.microsoft.com/office/drawing/2014/main" id="{5A3425AE-026B-49D1-A345-61429DD425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075321-449D-4966-B939-C2BED6EB9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78716-5576-4404-B733-992B932B38E2}" type="slidenum">
              <a:rPr lang="en-US" smtClean="0"/>
              <a:t>‹#›</a:t>
            </a:fld>
            <a:endParaRPr lang="en-US"/>
          </a:p>
        </p:txBody>
      </p:sp>
    </p:spTree>
    <p:extLst>
      <p:ext uri="{BB962C8B-B14F-4D97-AF65-F5344CB8AC3E}">
        <p14:creationId xmlns:p14="http://schemas.microsoft.com/office/powerpoint/2010/main" val="1199039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5E45B6-F2F5-4917-BDA6-A4AE6D43C881}"/>
              </a:ext>
            </a:extLst>
          </p:cNvPr>
          <p:cNvSpPr txBox="1">
            <a:spLocks/>
          </p:cNvSpPr>
          <p:nvPr/>
        </p:nvSpPr>
        <p:spPr>
          <a:xfrm>
            <a:off x="1805496" y="3041821"/>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Text</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Image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for</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Children</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Books</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with</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Stable</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Diffusion</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and</a:t>
            </a:r>
            <a:r>
              <a:rPr lang="tr-TR"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a:t>
            </a:r>
            <a:r>
              <a:rPr lang="tr-TR" sz="3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LoRA</a:t>
            </a:r>
            <a:endParaRPr lang="en-US" sz="3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E8C9A320-32FB-4C43-BC2A-F5EE6D588775}"/>
              </a:ext>
            </a:extLst>
          </p:cNvPr>
          <p:cNvSpPr txBox="1">
            <a:spLocks/>
          </p:cNvSpPr>
          <p:nvPr/>
        </p:nvSpPr>
        <p:spPr>
          <a:xfrm>
            <a:off x="203200" y="4676588"/>
            <a:ext cx="11714480"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a:t>
            </a:r>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Number</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20290310</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Name SURNAME: Mehmet Bayram Alpay</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Supervisor Name SURNAME : Doç. Dr. Gazi Erkan Bostancı</a:t>
            </a:r>
            <a:endParaRPr lang="en-US"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2ADF1E78-5BA3-4DFB-9B71-F0FFCFB12C42}"/>
              </a:ext>
            </a:extLst>
          </p:cNvPr>
          <p:cNvSpPr txBox="1">
            <a:spLocks/>
          </p:cNvSpPr>
          <p:nvPr/>
        </p:nvSpPr>
        <p:spPr>
          <a:xfrm>
            <a:off x="1716670" y="659913"/>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UNIVERSITY</a:t>
            </a:r>
          </a:p>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COMPUTER ENGINEERING</a:t>
            </a:r>
            <a:endParaRPr lang="en-US"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83A3FE9A-6A6A-417C-8BCC-7250CDDFBED8}"/>
              </a:ext>
            </a:extLst>
          </p:cNvPr>
          <p:cNvSpPr txBox="1">
            <a:spLocks/>
          </p:cNvSpPr>
          <p:nvPr/>
        </p:nvSpPr>
        <p:spPr>
          <a:xfrm>
            <a:off x="4169545" y="6038508"/>
            <a:ext cx="4172505" cy="702188"/>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date</a:t>
            </a:r>
          </a:p>
        </p:txBody>
      </p:sp>
    </p:spTree>
    <p:extLst>
      <p:ext uri="{BB962C8B-B14F-4D97-AF65-F5344CB8AC3E}">
        <p14:creationId xmlns:p14="http://schemas.microsoft.com/office/powerpoint/2010/main" val="374407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en-US" sz="2000" b="0" i="0" dirty="0">
                <a:solidFill>
                  <a:srgbClr val="000000"/>
                </a:solidFill>
                <a:effectLst/>
                <a:latin typeface="Times New Roman" panose="02020603050405020304" pitchFamily="18" charset="0"/>
                <a:cs typeface="Times New Roman" panose="02020603050405020304" pitchFamily="18" charset="0"/>
              </a:rPr>
              <a:t>The application interface experience prepared with </a:t>
            </a:r>
            <a:r>
              <a:rPr lang="en-US" sz="2000" b="0" i="0" dirty="0" err="1">
                <a:solidFill>
                  <a:srgbClr val="000000"/>
                </a:solidFill>
                <a:effectLst/>
                <a:latin typeface="Times New Roman" panose="02020603050405020304" pitchFamily="18" charset="0"/>
                <a:cs typeface="Times New Roman" panose="02020603050405020304" pitchFamily="18" charset="0"/>
              </a:rPr>
              <a:t>Gradio</a:t>
            </a:r>
            <a:r>
              <a:rPr lang="en-US" sz="2000" b="0" i="0" dirty="0">
                <a:solidFill>
                  <a:srgbClr val="000000"/>
                </a:solidFill>
                <a:effectLst/>
                <a:latin typeface="Times New Roman" panose="02020603050405020304" pitchFamily="18" charset="0"/>
                <a:cs typeface="Times New Roman" panose="02020603050405020304" pitchFamily="18" charset="0"/>
              </a:rPr>
              <a:t> can be presented clearly.</a:t>
            </a:r>
            <a:endParaRPr lang="tr-TR" sz="20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800"/>
              </a:spcAft>
              <a:buNone/>
            </a:pPr>
            <a:endParaRPr lang="tr-TR" sz="1800" dirty="0">
              <a:latin typeface="Times New Roman" panose="02020603050405020304" pitchFamily="18" charset="0"/>
              <a:cs typeface="Times New Roman" panose="02020603050405020304" pitchFamily="18" charset="0"/>
            </a:endParaRPr>
          </a:p>
        </p:txBody>
      </p:sp>
      <p:pic>
        <p:nvPicPr>
          <p:cNvPr id="6" name="Resim 5" descr="metin, ekran görüntüsü, yazılım, multimedya yazılımı içeren bir resim&#10;&#10;Açıklama otomatik olarak oluşturuldu">
            <a:extLst>
              <a:ext uri="{FF2B5EF4-FFF2-40B4-BE49-F238E27FC236}">
                <a16:creationId xmlns:a16="http://schemas.microsoft.com/office/drawing/2014/main" id="{8F82973B-F812-9913-0A47-723DFEBEFE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929" y="2580741"/>
            <a:ext cx="4572317" cy="4191290"/>
          </a:xfrm>
          <a:prstGeom prst="rect">
            <a:avLst/>
          </a:prstGeom>
        </p:spPr>
      </p:pic>
    </p:spTree>
    <p:extLst>
      <p:ext uri="{BB962C8B-B14F-4D97-AF65-F5344CB8AC3E}">
        <p14:creationId xmlns:p14="http://schemas.microsoft.com/office/powerpoint/2010/main" val="425244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en-US" sz="2000" b="0" i="0" dirty="0">
                <a:solidFill>
                  <a:srgbClr val="000000"/>
                </a:solidFill>
                <a:effectLst/>
                <a:latin typeface="Times New Roman" panose="02020603050405020304" pitchFamily="18" charset="0"/>
                <a:cs typeface="Times New Roman" panose="02020603050405020304" pitchFamily="18" charset="0"/>
              </a:rPr>
              <a:t>Some images produced by our model for children's book sample prompts are shown below.</a:t>
            </a:r>
            <a:endParaRPr lang="tr-TR" sz="20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800"/>
              </a:spcAft>
              <a:buNone/>
            </a:pPr>
            <a:endParaRPr lang="tr-TR" sz="1800" dirty="0">
              <a:latin typeface="Times New Roman" panose="02020603050405020304" pitchFamily="18" charset="0"/>
              <a:cs typeface="Times New Roman" panose="02020603050405020304" pitchFamily="18" charset="0"/>
            </a:endParaRPr>
          </a:p>
        </p:txBody>
      </p:sp>
      <p:pic>
        <p:nvPicPr>
          <p:cNvPr id="5" name="Resim 4">
            <a:extLst>
              <a:ext uri="{FF2B5EF4-FFF2-40B4-BE49-F238E27FC236}">
                <a16:creationId xmlns:a16="http://schemas.microsoft.com/office/drawing/2014/main" id="{407F4A41-6C2A-8DBD-B756-AC9CBEE7C8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68681" y="3211733"/>
            <a:ext cx="3272632" cy="3216788"/>
          </a:xfrm>
          <a:prstGeom prst="rect">
            <a:avLst/>
          </a:prstGeom>
        </p:spPr>
      </p:pic>
      <p:pic>
        <p:nvPicPr>
          <p:cNvPr id="6" name="Resim 5">
            <a:extLst>
              <a:ext uri="{FF2B5EF4-FFF2-40B4-BE49-F238E27FC236}">
                <a16:creationId xmlns:a16="http://schemas.microsoft.com/office/drawing/2014/main" id="{68BABE98-14AB-5ED8-6295-A9588634D5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17846" y="3211733"/>
            <a:ext cx="3272632" cy="3216788"/>
          </a:xfrm>
          <a:prstGeom prst="rect">
            <a:avLst/>
          </a:prstGeom>
        </p:spPr>
      </p:pic>
    </p:spTree>
    <p:extLst>
      <p:ext uri="{BB962C8B-B14F-4D97-AF65-F5344CB8AC3E}">
        <p14:creationId xmlns:p14="http://schemas.microsoft.com/office/powerpoint/2010/main" val="2683240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EXPERIMENTS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en-US" sz="2000" b="0" i="0" dirty="0">
                <a:solidFill>
                  <a:srgbClr val="000000"/>
                </a:solidFill>
                <a:effectLst/>
                <a:latin typeface="Times New Roman" panose="02020603050405020304" pitchFamily="18" charset="0"/>
                <a:cs typeface="Times New Roman" panose="02020603050405020304" pitchFamily="18" charset="0"/>
              </a:rPr>
              <a:t>While producing images with our model, it was a common problem that it produced more than one character depending on the size.</a:t>
            </a:r>
            <a:endParaRPr lang="tr-TR" sz="20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800"/>
              </a:spcAft>
              <a:buNone/>
            </a:pPr>
            <a:br>
              <a:rPr lang="en-US" sz="1400" b="0" i="0" dirty="0">
                <a:solidFill>
                  <a:srgbClr val="000000"/>
                </a:solidFill>
                <a:effectLst/>
                <a:latin typeface="Trebuchet MS" panose="020B0603020202020204" pitchFamily="34" charset="0"/>
              </a:rPr>
            </a:br>
            <a:endParaRPr lang="tr-TR" sz="1800" dirty="0">
              <a:latin typeface="Times New Roman" panose="02020603050405020304" pitchFamily="18" charset="0"/>
              <a:cs typeface="Times New Roman" panose="02020603050405020304" pitchFamily="18" charset="0"/>
            </a:endParaRPr>
          </a:p>
        </p:txBody>
      </p:sp>
      <p:pic>
        <p:nvPicPr>
          <p:cNvPr id="4" name="Resim 3">
            <a:extLst>
              <a:ext uri="{FF2B5EF4-FFF2-40B4-BE49-F238E27FC236}">
                <a16:creationId xmlns:a16="http://schemas.microsoft.com/office/drawing/2014/main" id="{934A7CDC-D12F-DED2-A003-6C5939317B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3261" y="3212783"/>
            <a:ext cx="3352800" cy="3364230"/>
          </a:xfrm>
          <a:prstGeom prst="rect">
            <a:avLst/>
          </a:prstGeom>
        </p:spPr>
      </p:pic>
      <p:pic>
        <p:nvPicPr>
          <p:cNvPr id="7" name="Resim 6">
            <a:extLst>
              <a:ext uri="{FF2B5EF4-FFF2-40B4-BE49-F238E27FC236}">
                <a16:creationId xmlns:a16="http://schemas.microsoft.com/office/drawing/2014/main" id="{B257BA22-EB4F-5F22-B7BE-7FB4BFD314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267" y="3212783"/>
            <a:ext cx="3360420" cy="3360420"/>
          </a:xfrm>
          <a:prstGeom prst="rect">
            <a:avLst/>
          </a:prstGeom>
        </p:spPr>
      </p:pic>
    </p:spTree>
    <p:extLst>
      <p:ext uri="{BB962C8B-B14F-4D97-AF65-F5344CB8AC3E}">
        <p14:creationId xmlns:p14="http://schemas.microsoft.com/office/powerpoint/2010/main" val="841569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 CONCLUSION</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tr-TR" sz="2400" b="1" dirty="0">
                <a:latin typeface="Times New Roman" panose="02020603050405020304" pitchFamily="18" charset="0"/>
                <a:cs typeface="Times New Roman" panose="02020603050405020304" pitchFamily="18" charset="0"/>
              </a:rPr>
              <a:t>- </a:t>
            </a:r>
            <a:r>
              <a:rPr lang="tr-TR" sz="2400" b="1" dirty="0" err="1">
                <a:latin typeface="Times New Roman" panose="02020603050405020304" pitchFamily="18" charset="0"/>
                <a:cs typeface="Times New Roman" panose="02020603050405020304" pitchFamily="18" charset="0"/>
              </a:rPr>
              <a:t>Result</a:t>
            </a:r>
            <a:endParaRPr lang="tr-TR" sz="2400" b="1" dirty="0">
              <a:latin typeface="Times New Roman" panose="02020603050405020304" pitchFamily="18" charset="0"/>
              <a:cs typeface="Times New Roman" panose="02020603050405020304" pitchFamily="18" charset="0"/>
            </a:endParaRPr>
          </a:p>
          <a:p>
            <a:pPr marL="0" indent="0" algn="just">
              <a:spcAft>
                <a:spcPts val="1800"/>
              </a:spcAft>
              <a:buNone/>
            </a:pPr>
            <a:r>
              <a:rPr lang="en-US" sz="2000" b="0" i="0" dirty="0">
                <a:solidFill>
                  <a:srgbClr val="000000"/>
                </a:solidFill>
                <a:effectLst/>
                <a:latin typeface="Times New Roman" panose="02020603050405020304" pitchFamily="18" charset="0"/>
                <a:cs typeface="Times New Roman" panose="02020603050405020304" pitchFamily="18" charset="0"/>
              </a:rPr>
              <a:t>Our project currently works interactively, but it is based on the SD 1.5 model and other models can also be tried. Since this is an application created by the interaction of Google </a:t>
            </a:r>
            <a:r>
              <a:rPr lang="en-US" sz="2000" b="0" i="0" dirty="0" err="1">
                <a:solidFill>
                  <a:srgbClr val="000000"/>
                </a:solidFill>
                <a:effectLst/>
                <a:latin typeface="Times New Roman" panose="02020603050405020304" pitchFamily="18" charset="0"/>
                <a:cs typeface="Times New Roman" panose="02020603050405020304" pitchFamily="18" charset="0"/>
              </a:rPr>
              <a:t>Colab</a:t>
            </a:r>
            <a:r>
              <a:rPr lang="en-US" sz="2000" b="0" i="0" dirty="0">
                <a:solidFill>
                  <a:srgbClr val="000000"/>
                </a:solidFill>
                <a:effectLst/>
                <a:latin typeface="Times New Roman" panose="02020603050405020304" pitchFamily="18" charset="0"/>
                <a:cs typeface="Times New Roman" panose="02020603050405020304" pitchFamily="18" charset="0"/>
              </a:rPr>
              <a:t> and </a:t>
            </a:r>
            <a:r>
              <a:rPr lang="en-US" sz="2000" b="0" i="0" dirty="0" err="1">
                <a:solidFill>
                  <a:srgbClr val="000000"/>
                </a:solidFill>
                <a:effectLst/>
                <a:latin typeface="Times New Roman" panose="02020603050405020304" pitchFamily="18" charset="0"/>
                <a:cs typeface="Times New Roman" panose="02020603050405020304" pitchFamily="18" charset="0"/>
              </a:rPr>
              <a:t>HuggingFace</a:t>
            </a:r>
            <a:r>
              <a:rPr lang="en-US" sz="2000" b="0" i="0" dirty="0">
                <a:solidFill>
                  <a:srgbClr val="000000"/>
                </a:solidFill>
                <a:effectLst/>
                <a:latin typeface="Times New Roman" panose="02020603050405020304" pitchFamily="18" charset="0"/>
                <a:cs typeface="Times New Roman" panose="02020603050405020304" pitchFamily="18" charset="0"/>
              </a:rPr>
              <a:t>, the deficiencies provided by these sites may have prevented the development of the model. People who have quality hardware can directly set up their own stable diffusion computers and try the models for children's books, which can help them access more features, but our application has also been a useful application for people who currently have hardware and language problems.</a:t>
            </a:r>
            <a:endParaRPr lang="tr-TR" sz="20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800"/>
              </a:spcAft>
              <a:buNone/>
            </a:pPr>
            <a:br>
              <a:rPr lang="en-US" sz="1400" b="0" i="0" dirty="0">
                <a:solidFill>
                  <a:srgbClr val="000000"/>
                </a:solidFill>
                <a:effectLst/>
                <a:latin typeface="Trebuchet MS" panose="020B0603020202020204" pitchFamily="34" charset="0"/>
              </a:rPr>
            </a:b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70553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tr-TR" sz="1400" dirty="0"/>
              <a:t>[1] Wang, </a:t>
            </a:r>
            <a:r>
              <a:rPr lang="tr-TR" sz="1400" dirty="0" err="1"/>
              <a:t>Jianfeng</a:t>
            </a:r>
            <a:r>
              <a:rPr lang="tr-TR" sz="1400" dirty="0"/>
              <a:t>, et al. ”Git: A </a:t>
            </a:r>
            <a:r>
              <a:rPr lang="tr-TR" sz="1400" dirty="0" err="1"/>
              <a:t>generative</a:t>
            </a:r>
            <a:r>
              <a:rPr lang="tr-TR" sz="1400" dirty="0"/>
              <a:t> </a:t>
            </a:r>
            <a:r>
              <a:rPr lang="tr-TR" sz="1400" dirty="0" err="1"/>
              <a:t>image-to-text</a:t>
            </a:r>
            <a:r>
              <a:rPr lang="tr-TR" sz="1400" dirty="0"/>
              <a:t> </a:t>
            </a:r>
            <a:r>
              <a:rPr lang="tr-TR" sz="1400" dirty="0" err="1"/>
              <a:t>transformer</a:t>
            </a:r>
            <a:r>
              <a:rPr lang="tr-TR" sz="1400" dirty="0"/>
              <a:t> </a:t>
            </a:r>
            <a:r>
              <a:rPr lang="tr-TR" sz="1400" dirty="0" err="1"/>
              <a:t>for</a:t>
            </a:r>
            <a:r>
              <a:rPr lang="tr-TR" sz="1400" dirty="0"/>
              <a:t> </a:t>
            </a:r>
            <a:r>
              <a:rPr lang="tr-TR" sz="1400" dirty="0" err="1"/>
              <a:t>vision</a:t>
            </a:r>
            <a:r>
              <a:rPr lang="tr-TR" sz="1400" dirty="0"/>
              <a:t> </a:t>
            </a:r>
            <a:r>
              <a:rPr lang="tr-TR" sz="1400" dirty="0" err="1"/>
              <a:t>and</a:t>
            </a:r>
            <a:r>
              <a:rPr lang="tr-TR" sz="1400" dirty="0"/>
              <a:t> </a:t>
            </a:r>
            <a:r>
              <a:rPr lang="tr-TR" sz="1400" dirty="0" err="1"/>
              <a:t>language</a:t>
            </a:r>
            <a:r>
              <a:rPr lang="tr-TR" sz="1400" dirty="0"/>
              <a:t>.” </a:t>
            </a:r>
            <a:r>
              <a:rPr lang="tr-TR" sz="1400" dirty="0" err="1"/>
              <a:t>arXiv</a:t>
            </a:r>
            <a:r>
              <a:rPr lang="tr-TR" sz="1400" dirty="0"/>
              <a:t> </a:t>
            </a:r>
            <a:r>
              <a:rPr lang="tr-TR" sz="1400" dirty="0" err="1"/>
              <a:t>preprint</a:t>
            </a:r>
            <a:r>
              <a:rPr lang="tr-TR" sz="1400" dirty="0"/>
              <a:t> arXiv:2205.14100 (2022). </a:t>
            </a:r>
          </a:p>
          <a:p>
            <a:pPr marL="0" indent="0" algn="just">
              <a:spcAft>
                <a:spcPts val="1800"/>
              </a:spcAft>
              <a:buNone/>
            </a:pPr>
            <a:r>
              <a:rPr lang="tr-TR" sz="1400" dirty="0"/>
              <a:t>[2] Hu, Edward J., et al. ”Lora: </a:t>
            </a:r>
            <a:r>
              <a:rPr lang="tr-TR" sz="1400" dirty="0" err="1"/>
              <a:t>Low-rank</a:t>
            </a:r>
            <a:r>
              <a:rPr lang="tr-TR" sz="1400" dirty="0"/>
              <a:t> </a:t>
            </a:r>
            <a:r>
              <a:rPr lang="tr-TR" sz="1400" dirty="0" err="1"/>
              <a:t>adaptation</a:t>
            </a:r>
            <a:r>
              <a:rPr lang="tr-TR" sz="1400" dirty="0"/>
              <a:t> of </a:t>
            </a:r>
            <a:r>
              <a:rPr lang="tr-TR" sz="1400" dirty="0" err="1"/>
              <a:t>large</a:t>
            </a:r>
            <a:r>
              <a:rPr lang="tr-TR" sz="1400" dirty="0"/>
              <a:t> </a:t>
            </a:r>
            <a:r>
              <a:rPr lang="tr-TR" sz="1400" dirty="0" err="1"/>
              <a:t>language</a:t>
            </a:r>
            <a:r>
              <a:rPr lang="tr-TR" sz="1400" dirty="0"/>
              <a:t> </a:t>
            </a:r>
            <a:r>
              <a:rPr lang="tr-TR" sz="1400" dirty="0" err="1"/>
              <a:t>models</a:t>
            </a:r>
            <a:r>
              <a:rPr lang="tr-TR" sz="1400" dirty="0"/>
              <a:t>.” </a:t>
            </a:r>
            <a:r>
              <a:rPr lang="tr-TR" sz="1400" dirty="0" err="1"/>
              <a:t>arXiv</a:t>
            </a:r>
            <a:r>
              <a:rPr lang="tr-TR" sz="1400" dirty="0"/>
              <a:t> </a:t>
            </a:r>
            <a:r>
              <a:rPr lang="tr-TR" sz="1400" dirty="0" err="1"/>
              <a:t>preprint</a:t>
            </a:r>
            <a:r>
              <a:rPr lang="tr-TR" sz="1400" dirty="0"/>
              <a:t> arXiv:2106.09685 (2021). </a:t>
            </a:r>
          </a:p>
          <a:p>
            <a:pPr marL="0" indent="0" algn="just">
              <a:spcAft>
                <a:spcPts val="1800"/>
              </a:spcAft>
              <a:buNone/>
            </a:pPr>
            <a:r>
              <a:rPr lang="tr-TR" sz="1400" dirty="0"/>
              <a:t>[3] Wang, </a:t>
            </a:r>
            <a:r>
              <a:rPr lang="tr-TR" sz="1400" dirty="0" err="1"/>
              <a:t>Lufeng</a:t>
            </a:r>
            <a:r>
              <a:rPr lang="tr-TR" sz="1400" dirty="0"/>
              <a:t>, et al. ”</a:t>
            </a:r>
            <a:r>
              <a:rPr lang="tr-TR" sz="1400" dirty="0" err="1"/>
              <a:t>Constructing</a:t>
            </a:r>
            <a:r>
              <a:rPr lang="tr-TR" sz="1400" dirty="0"/>
              <a:t> a </a:t>
            </a:r>
            <a:r>
              <a:rPr lang="tr-TR" sz="1400" dirty="0" err="1"/>
              <a:t>personalized</a:t>
            </a:r>
            <a:r>
              <a:rPr lang="tr-TR" sz="1400" dirty="0"/>
              <a:t> AI </a:t>
            </a:r>
            <a:r>
              <a:rPr lang="tr-TR" sz="1400" dirty="0" err="1"/>
              <a:t>assistant</a:t>
            </a:r>
            <a:r>
              <a:rPr lang="tr-TR" sz="1400" dirty="0"/>
              <a:t> </a:t>
            </a:r>
            <a:r>
              <a:rPr lang="tr-TR" sz="1400" dirty="0" err="1"/>
              <a:t>for</a:t>
            </a:r>
            <a:r>
              <a:rPr lang="tr-TR" sz="1400" dirty="0"/>
              <a:t> </a:t>
            </a:r>
            <a:r>
              <a:rPr lang="tr-TR" sz="1400" dirty="0" err="1"/>
              <a:t>shear</a:t>
            </a:r>
            <a:r>
              <a:rPr lang="tr-TR" sz="1400" dirty="0"/>
              <a:t> </a:t>
            </a:r>
            <a:r>
              <a:rPr lang="tr-TR" sz="1400" dirty="0" err="1"/>
              <a:t>wall</a:t>
            </a:r>
            <a:r>
              <a:rPr lang="tr-TR" sz="1400" dirty="0"/>
              <a:t> </a:t>
            </a:r>
            <a:r>
              <a:rPr lang="tr-TR" sz="1400" dirty="0" err="1"/>
              <a:t>layout</a:t>
            </a:r>
            <a:r>
              <a:rPr lang="tr-TR" sz="1400" dirty="0"/>
              <a:t> </a:t>
            </a:r>
            <a:r>
              <a:rPr lang="tr-TR" sz="1400" dirty="0" err="1"/>
              <a:t>using</a:t>
            </a:r>
            <a:r>
              <a:rPr lang="tr-TR" sz="1400" dirty="0"/>
              <a:t> </a:t>
            </a:r>
            <a:r>
              <a:rPr lang="tr-TR" sz="1400" dirty="0" err="1"/>
              <a:t>Stable</a:t>
            </a:r>
            <a:r>
              <a:rPr lang="tr-TR" sz="1400" dirty="0"/>
              <a:t> </a:t>
            </a:r>
            <a:r>
              <a:rPr lang="tr-TR" sz="1400" dirty="0" err="1"/>
              <a:t>Diffusion</a:t>
            </a:r>
            <a:r>
              <a:rPr lang="tr-TR" sz="1400" dirty="0"/>
              <a:t>.” </a:t>
            </a:r>
            <a:r>
              <a:rPr lang="tr-TR" sz="1400" dirty="0" err="1"/>
              <a:t>arXiv</a:t>
            </a:r>
            <a:r>
              <a:rPr lang="tr-TR" sz="1400" dirty="0"/>
              <a:t> </a:t>
            </a:r>
            <a:r>
              <a:rPr lang="tr-TR" sz="1400" dirty="0" err="1"/>
              <a:t>preprint</a:t>
            </a:r>
            <a:r>
              <a:rPr lang="tr-TR" sz="1400" dirty="0"/>
              <a:t> arXiv:2305.10830 (2023). </a:t>
            </a:r>
          </a:p>
          <a:p>
            <a:pPr marL="0" indent="0" algn="just">
              <a:spcAft>
                <a:spcPts val="1800"/>
              </a:spcAft>
              <a:buNone/>
            </a:pPr>
            <a:r>
              <a:rPr lang="tr-TR" sz="1400" dirty="0"/>
              <a:t>[4] Wang, </a:t>
            </a:r>
            <a:r>
              <a:rPr lang="tr-TR" sz="1400" dirty="0" err="1"/>
              <a:t>Chenghao</a:t>
            </a:r>
            <a:r>
              <a:rPr lang="tr-TR" sz="1400" dirty="0"/>
              <a:t>, </a:t>
            </a:r>
            <a:r>
              <a:rPr lang="tr-TR" sz="1400" dirty="0" err="1"/>
              <a:t>and</a:t>
            </a:r>
            <a:r>
              <a:rPr lang="tr-TR" sz="1400" dirty="0"/>
              <a:t> </a:t>
            </a:r>
            <a:r>
              <a:rPr lang="tr-TR" sz="1400" dirty="0" err="1"/>
              <a:t>Jeanhun</a:t>
            </a:r>
            <a:r>
              <a:rPr lang="tr-TR" sz="1400" dirty="0"/>
              <a:t> </a:t>
            </a:r>
            <a:r>
              <a:rPr lang="tr-TR" sz="1400" dirty="0" err="1"/>
              <a:t>Chung</a:t>
            </a:r>
            <a:r>
              <a:rPr lang="tr-TR" sz="1400" dirty="0"/>
              <a:t>. ”</a:t>
            </a:r>
            <a:r>
              <a:rPr lang="tr-TR" sz="1400" dirty="0" err="1"/>
              <a:t>Research</a:t>
            </a:r>
            <a:r>
              <a:rPr lang="tr-TR" sz="1400" dirty="0"/>
              <a:t> on AI </a:t>
            </a:r>
            <a:r>
              <a:rPr lang="tr-TR" sz="1400" dirty="0" err="1"/>
              <a:t>Painting</a:t>
            </a:r>
            <a:r>
              <a:rPr lang="tr-TR" sz="1400" dirty="0"/>
              <a:t> </a:t>
            </a:r>
            <a:r>
              <a:rPr lang="tr-TR" sz="1400" dirty="0" err="1"/>
              <a:t>Generation</a:t>
            </a:r>
            <a:r>
              <a:rPr lang="tr-TR" sz="1400" dirty="0"/>
              <a:t> </a:t>
            </a:r>
            <a:r>
              <a:rPr lang="tr-TR" sz="1400" dirty="0" err="1"/>
              <a:t>Technology</a:t>
            </a:r>
            <a:r>
              <a:rPr lang="tr-TR" sz="1400" dirty="0"/>
              <a:t> </a:t>
            </a:r>
            <a:r>
              <a:rPr lang="tr-TR" sz="1400" dirty="0" err="1"/>
              <a:t>Based</a:t>
            </a:r>
            <a:r>
              <a:rPr lang="tr-TR" sz="1400" dirty="0"/>
              <a:t> on </a:t>
            </a:r>
            <a:r>
              <a:rPr lang="tr-TR" sz="1400" dirty="0" err="1"/>
              <a:t>the</a:t>
            </a:r>
            <a:r>
              <a:rPr lang="tr-TR" sz="1400" dirty="0"/>
              <a:t> [</a:t>
            </a:r>
            <a:r>
              <a:rPr lang="tr-TR" sz="1400" dirty="0" err="1"/>
              <a:t>Stable</a:t>
            </a:r>
            <a:r>
              <a:rPr lang="tr-TR" sz="1400" dirty="0"/>
              <a:t> </a:t>
            </a:r>
            <a:r>
              <a:rPr lang="tr-TR" sz="1400" dirty="0" err="1"/>
              <a:t>Diffusion</a:t>
            </a:r>
            <a:r>
              <a:rPr lang="tr-TR" sz="1400" dirty="0"/>
              <a:t>].” International </a:t>
            </a:r>
            <a:r>
              <a:rPr lang="tr-TR" sz="1400" dirty="0" err="1"/>
              <a:t>journal</a:t>
            </a:r>
            <a:r>
              <a:rPr lang="tr-TR" sz="1400" dirty="0"/>
              <a:t> of </a:t>
            </a:r>
            <a:r>
              <a:rPr lang="tr-TR" sz="1400" dirty="0" err="1"/>
              <a:t>advanced</a:t>
            </a:r>
            <a:r>
              <a:rPr lang="tr-TR" sz="1400" dirty="0"/>
              <a:t> </a:t>
            </a:r>
            <a:r>
              <a:rPr lang="tr-TR" sz="1400" dirty="0" err="1"/>
              <a:t>smart</a:t>
            </a:r>
            <a:r>
              <a:rPr lang="tr-TR" sz="1400" dirty="0"/>
              <a:t> </a:t>
            </a:r>
            <a:r>
              <a:rPr lang="tr-TR" sz="1400" dirty="0" err="1"/>
              <a:t>convergence</a:t>
            </a:r>
            <a:r>
              <a:rPr lang="tr-TR" sz="1400" dirty="0"/>
              <a:t> 12.2 (2023): 90-95. </a:t>
            </a:r>
          </a:p>
          <a:p>
            <a:pPr marL="0" indent="0" algn="just">
              <a:spcAft>
                <a:spcPts val="1800"/>
              </a:spcAft>
              <a:buNone/>
            </a:pPr>
            <a:r>
              <a:rPr lang="tr-TR" sz="1400" dirty="0"/>
              <a:t>[5] </a:t>
            </a:r>
            <a:r>
              <a:rPr lang="tr-TR" sz="1400" dirty="0" err="1"/>
              <a:t>Datta</a:t>
            </a:r>
            <a:r>
              <a:rPr lang="tr-TR" sz="1400" dirty="0"/>
              <a:t>, </a:t>
            </a:r>
            <a:r>
              <a:rPr lang="tr-TR" sz="1400" dirty="0" err="1"/>
              <a:t>Siddhartha</a:t>
            </a:r>
            <a:r>
              <a:rPr lang="tr-TR" sz="1400" dirty="0"/>
              <a:t>, et al. ”</a:t>
            </a:r>
            <a:r>
              <a:rPr lang="tr-TR" sz="1400" dirty="0" err="1"/>
              <a:t>Prompt</a:t>
            </a:r>
            <a:r>
              <a:rPr lang="tr-TR" sz="1400" dirty="0"/>
              <a:t> </a:t>
            </a:r>
            <a:r>
              <a:rPr lang="tr-TR" sz="1400" dirty="0" err="1"/>
              <a:t>expansion</a:t>
            </a:r>
            <a:r>
              <a:rPr lang="tr-TR" sz="1400" dirty="0"/>
              <a:t> </a:t>
            </a:r>
            <a:r>
              <a:rPr lang="tr-TR" sz="1400" dirty="0" err="1"/>
              <a:t>for</a:t>
            </a:r>
            <a:r>
              <a:rPr lang="tr-TR" sz="1400" dirty="0"/>
              <a:t> </a:t>
            </a:r>
            <a:r>
              <a:rPr lang="tr-TR" sz="1400" dirty="0" err="1"/>
              <a:t>adaptive</a:t>
            </a:r>
            <a:r>
              <a:rPr lang="tr-TR" sz="1400" dirty="0"/>
              <a:t> </a:t>
            </a:r>
            <a:r>
              <a:rPr lang="tr-TR" sz="1400" dirty="0" err="1"/>
              <a:t>text-to-image</a:t>
            </a:r>
            <a:r>
              <a:rPr lang="tr-TR" sz="1400" dirty="0"/>
              <a:t> </a:t>
            </a:r>
            <a:r>
              <a:rPr lang="tr-TR" sz="1400" dirty="0" err="1"/>
              <a:t>generation</a:t>
            </a:r>
            <a:r>
              <a:rPr lang="tr-TR" sz="1400" dirty="0"/>
              <a:t>.” </a:t>
            </a:r>
            <a:r>
              <a:rPr lang="tr-TR" sz="1400" dirty="0" err="1"/>
              <a:t>arXiv</a:t>
            </a:r>
            <a:r>
              <a:rPr lang="tr-TR" sz="1400" dirty="0"/>
              <a:t> </a:t>
            </a:r>
            <a:r>
              <a:rPr lang="tr-TR" sz="1400" dirty="0" err="1"/>
              <a:t>preprint</a:t>
            </a:r>
            <a:r>
              <a:rPr lang="tr-TR" sz="1400" dirty="0"/>
              <a:t> arXiv:2312.16720 (2023). </a:t>
            </a:r>
          </a:p>
          <a:p>
            <a:pPr marL="0" indent="0" algn="just">
              <a:spcAft>
                <a:spcPts val="1800"/>
              </a:spcAft>
              <a:buNone/>
            </a:pPr>
            <a:r>
              <a:rPr lang="tr-TR" sz="1400" dirty="0"/>
              <a:t>[6] </a:t>
            </a:r>
            <a:r>
              <a:rPr lang="tr-TR" sz="1400" dirty="0" err="1"/>
              <a:t>Wu</a:t>
            </a:r>
            <a:r>
              <a:rPr lang="tr-TR" sz="1400" dirty="0"/>
              <a:t>, </a:t>
            </a:r>
            <a:r>
              <a:rPr lang="tr-TR" sz="1400" dirty="0" err="1"/>
              <a:t>Ziheng</a:t>
            </a:r>
            <a:r>
              <a:rPr lang="tr-TR" sz="1400" dirty="0"/>
              <a:t>, et al. ”</a:t>
            </a:r>
            <a:r>
              <a:rPr lang="tr-TR" sz="1400" dirty="0" err="1"/>
              <a:t>EasyPhoto</a:t>
            </a:r>
            <a:r>
              <a:rPr lang="tr-TR" sz="1400" dirty="0"/>
              <a:t>: </a:t>
            </a:r>
            <a:r>
              <a:rPr lang="tr-TR" sz="1400" dirty="0" err="1"/>
              <a:t>Your</a:t>
            </a:r>
            <a:r>
              <a:rPr lang="tr-TR" sz="1400" dirty="0"/>
              <a:t> Smart AI Photo </a:t>
            </a:r>
            <a:r>
              <a:rPr lang="tr-TR" sz="1400" dirty="0" err="1"/>
              <a:t>Generator</a:t>
            </a:r>
            <a:r>
              <a:rPr lang="tr-TR" sz="1400" dirty="0"/>
              <a:t>.” </a:t>
            </a:r>
            <a:r>
              <a:rPr lang="tr-TR" sz="1400" dirty="0" err="1"/>
              <a:t>arXiv</a:t>
            </a:r>
            <a:r>
              <a:rPr lang="tr-TR" sz="1400" dirty="0"/>
              <a:t> </a:t>
            </a:r>
            <a:r>
              <a:rPr lang="tr-TR" sz="1400" dirty="0" err="1"/>
              <a:t>preprint</a:t>
            </a:r>
            <a:r>
              <a:rPr lang="tr-TR" sz="1400" dirty="0"/>
              <a:t> arXiv:2310.04672 (2023). </a:t>
            </a:r>
          </a:p>
          <a:p>
            <a:pPr marL="0" indent="0" algn="just">
              <a:spcAft>
                <a:spcPts val="1800"/>
              </a:spcAft>
              <a:buNone/>
            </a:pPr>
            <a:r>
              <a:rPr lang="tr-TR" sz="1400" dirty="0"/>
              <a:t>[7] </a:t>
            </a:r>
            <a:r>
              <a:rPr lang="tr-TR" sz="1400" dirty="0" err="1"/>
              <a:t>Luo</a:t>
            </a:r>
            <a:r>
              <a:rPr lang="tr-TR" sz="1400" dirty="0"/>
              <a:t>, </a:t>
            </a:r>
            <a:r>
              <a:rPr lang="tr-TR" sz="1400" dirty="0" err="1"/>
              <a:t>Simian</a:t>
            </a:r>
            <a:r>
              <a:rPr lang="tr-TR" sz="1400" dirty="0"/>
              <a:t>, et al. ”</a:t>
            </a:r>
            <a:r>
              <a:rPr lang="tr-TR" sz="1400" dirty="0" err="1"/>
              <a:t>Lcm</a:t>
            </a:r>
            <a:r>
              <a:rPr lang="tr-TR" sz="1400" dirty="0"/>
              <a:t>-lora: A </a:t>
            </a:r>
            <a:r>
              <a:rPr lang="tr-TR" sz="1400" dirty="0" err="1"/>
              <a:t>universal</a:t>
            </a:r>
            <a:r>
              <a:rPr lang="tr-TR" sz="1400" dirty="0"/>
              <a:t> </a:t>
            </a:r>
            <a:r>
              <a:rPr lang="tr-TR" sz="1400" dirty="0" err="1"/>
              <a:t>stable-diffusion</a:t>
            </a:r>
            <a:r>
              <a:rPr lang="tr-TR" sz="1400" dirty="0"/>
              <a:t> </a:t>
            </a:r>
            <a:r>
              <a:rPr lang="tr-TR" sz="1400" dirty="0" err="1"/>
              <a:t>acceleration</a:t>
            </a:r>
            <a:r>
              <a:rPr lang="tr-TR" sz="1400" dirty="0"/>
              <a:t> </a:t>
            </a:r>
            <a:r>
              <a:rPr lang="tr-TR" sz="1400" dirty="0" err="1"/>
              <a:t>module</a:t>
            </a:r>
            <a:r>
              <a:rPr lang="tr-TR" sz="1400" dirty="0"/>
              <a:t>.” </a:t>
            </a:r>
            <a:r>
              <a:rPr lang="tr-TR" sz="1400" dirty="0" err="1"/>
              <a:t>arXiv</a:t>
            </a:r>
            <a:r>
              <a:rPr lang="tr-TR" sz="1400" dirty="0"/>
              <a:t> </a:t>
            </a:r>
            <a:r>
              <a:rPr lang="tr-TR" sz="1400" dirty="0" err="1"/>
              <a:t>preprint</a:t>
            </a:r>
            <a:r>
              <a:rPr lang="tr-TR" sz="1400" dirty="0"/>
              <a:t> arXiv:2311.05556 (2023). </a:t>
            </a: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857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C5E45B6-F2F5-4917-BDA6-A4AE6D43C881}"/>
              </a:ext>
            </a:extLst>
          </p:cNvPr>
          <p:cNvSpPr txBox="1">
            <a:spLocks/>
          </p:cNvSpPr>
          <p:nvPr/>
        </p:nvSpPr>
        <p:spPr>
          <a:xfrm>
            <a:off x="1769936" y="2724926"/>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THANK YOU</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930D8CBC-1A13-4406-99EE-76415F590A25}"/>
              </a:ext>
            </a:extLst>
          </p:cNvPr>
          <p:cNvSpPr txBox="1">
            <a:spLocks/>
          </p:cNvSpPr>
          <p:nvPr/>
        </p:nvSpPr>
        <p:spPr>
          <a:xfrm>
            <a:off x="1769936" y="508992"/>
            <a:ext cx="8900604"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ANKARA UNIVERSITY</a:t>
            </a:r>
          </a:p>
          <a:p>
            <a:r>
              <a:rPr lang="tr-TR"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COMPUTER ENGINEERING</a:t>
            </a:r>
            <a:endParaRPr lang="en-US" sz="4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9" name="Title 1">
            <a:extLst>
              <a:ext uri="{FF2B5EF4-FFF2-40B4-BE49-F238E27FC236}">
                <a16:creationId xmlns:a16="http://schemas.microsoft.com/office/drawing/2014/main" id="{E4AEDD3D-AB29-4E08-9940-313BC263A754}"/>
              </a:ext>
            </a:extLst>
          </p:cNvPr>
          <p:cNvSpPr txBox="1">
            <a:spLocks/>
          </p:cNvSpPr>
          <p:nvPr/>
        </p:nvSpPr>
        <p:spPr>
          <a:xfrm>
            <a:off x="203200" y="4737258"/>
            <a:ext cx="11714480" cy="1325563"/>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a:t>
            </a:r>
            <a:r>
              <a:rPr lang="tr-TR" sz="2000" dirty="0" err="1">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Number</a:t>
            </a:r>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20290310</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Student Name SURNAME: Mehmet Bayram Alpay</a:t>
            </a:r>
          </a:p>
          <a:p>
            <a:pPr algn="just"/>
            <a:r>
              <a:rPr lang="tr-TR"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Supervisor Name SURNAME : Doç. Dr. </a:t>
            </a:r>
            <a:r>
              <a:rPr lang="tr-TR" sz="200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Gazi Erkan Bostancı</a:t>
            </a:r>
            <a:endParaRPr lang="en-US" sz="20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9292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CONTENTS</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fontScale="92500" lnSpcReduction="20000"/>
          </a:bodyPr>
          <a:lstStyle/>
          <a:p>
            <a:pPr marL="0" indent="0" algn="just">
              <a:spcAft>
                <a:spcPts val="600"/>
              </a:spcAft>
              <a:buNone/>
            </a:pPr>
            <a:r>
              <a:rPr lang="tr-TR" sz="2200" dirty="0">
                <a:latin typeface="Times New Roman" panose="02020603050405020304" pitchFamily="18" charset="0"/>
                <a:cs typeface="Times New Roman" panose="02020603050405020304" pitchFamily="18" charset="0"/>
              </a:rPr>
              <a:t>1. INTRODUCTION</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1.1. Problem Definition</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1.2. Aim of the Project</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2. LITERATURE</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3. MATERIAL and METHOD</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3.1. Material</a:t>
            </a:r>
          </a:p>
          <a:p>
            <a:pPr marL="457200" lvl="1" indent="0" algn="just">
              <a:spcAft>
                <a:spcPts val="1200"/>
              </a:spcAft>
              <a:buNone/>
            </a:pPr>
            <a:r>
              <a:rPr lang="tr-TR" sz="2000" dirty="0">
                <a:latin typeface="Times New Roman" panose="02020603050405020304" pitchFamily="18" charset="0"/>
                <a:cs typeface="Times New Roman" panose="02020603050405020304" pitchFamily="18" charset="0"/>
              </a:rPr>
              <a:t>3.2. Method</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4. EXPERIMENTS</a:t>
            </a:r>
          </a:p>
          <a:p>
            <a:pPr marL="0" indent="0" algn="just">
              <a:spcAft>
                <a:spcPts val="600"/>
              </a:spcAft>
              <a:buNone/>
            </a:pPr>
            <a:r>
              <a:rPr lang="tr-TR" sz="2200" dirty="0">
                <a:latin typeface="Times New Roman" panose="02020603050405020304" pitchFamily="18" charset="0"/>
                <a:cs typeface="Times New Roman" panose="02020603050405020304" pitchFamily="18" charset="0"/>
              </a:rPr>
              <a:t>5. CONCLUSION</a:t>
            </a:r>
          </a:p>
          <a:p>
            <a:pPr marL="0" indent="0" algn="just">
              <a:spcAft>
                <a:spcPts val="1200"/>
              </a:spcAft>
              <a:buNone/>
            </a:pPr>
            <a:r>
              <a:rPr lang="tr-TR" sz="2200" dirty="0">
                <a:latin typeface="Times New Roman" panose="02020603050405020304" pitchFamily="18" charset="0"/>
                <a:cs typeface="Times New Roman" panose="02020603050405020304" pitchFamily="18" charset="0"/>
              </a:rPr>
              <a:t>REFERENCES</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398198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INTRODUCTION</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2400" b="1" dirty="0">
                <a:latin typeface="Times New Roman" panose="02020603050405020304" pitchFamily="18" charset="0"/>
                <a:cs typeface="Times New Roman" panose="02020603050405020304" pitchFamily="18" charset="0"/>
              </a:rPr>
              <a:t>1.1. Problem Definition</a:t>
            </a:r>
          </a:p>
          <a:p>
            <a:pPr marL="0" indent="0" algn="just">
              <a:spcAft>
                <a:spcPts val="1200"/>
              </a:spcAft>
              <a:buNone/>
            </a:pPr>
            <a:r>
              <a:rPr lang="en-US" sz="2400" b="0" i="0" dirty="0">
                <a:solidFill>
                  <a:srgbClr val="000000"/>
                </a:solidFill>
                <a:effectLst/>
                <a:latin typeface="Times New Roman" panose="02020603050405020304" pitchFamily="18" charset="0"/>
                <a:cs typeface="Times New Roman" panose="02020603050405020304" pitchFamily="18" charset="0"/>
              </a:rPr>
              <a:t>Nowadays, producing long text-based images or images for each page is a very important problem when creating a book, and printing a book without images can make the book boring or difficult to understand. We need this visual content more for children's books. The application we have developed is based on this problem and is an application that provides services to many languages ​​and provides visual development for children's books and thus solves the visual problem.</a:t>
            </a:r>
            <a:endParaRPr lang="tr-TR" sz="24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200"/>
              </a:spcAft>
              <a:buNone/>
            </a:pPr>
            <a:br>
              <a:rPr lang="en-US" sz="1600" b="0" i="0" dirty="0">
                <a:solidFill>
                  <a:srgbClr val="000000"/>
                </a:solidFill>
                <a:effectLst/>
                <a:latin typeface="Trebuchet MS" panose="020B0603020202020204" pitchFamily="34" charset="0"/>
              </a:rPr>
            </a:br>
            <a:endParaRPr lang="tr-TR"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3552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 INTRODUCTION</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en-US" sz="2400" b="1" dirty="0">
                <a:latin typeface="Times New Roman" panose="02020603050405020304" pitchFamily="18" charset="0"/>
                <a:cs typeface="Times New Roman" panose="02020603050405020304" pitchFamily="18" charset="0"/>
              </a:rPr>
              <a:t>1.</a:t>
            </a:r>
            <a:r>
              <a:rPr lang="tr-TR" sz="2400" b="1"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a:t>
            </a:r>
            <a:r>
              <a:rPr lang="tr-TR" sz="2400" b="1" dirty="0">
                <a:latin typeface="Times New Roman" panose="02020603050405020304" pitchFamily="18" charset="0"/>
                <a:cs typeface="Times New Roman" panose="02020603050405020304" pitchFamily="18" charset="0"/>
              </a:rPr>
              <a:t>Aim of the Project</a:t>
            </a:r>
            <a:endParaRPr lang="en-US" sz="2400" b="1" dirty="0">
              <a:latin typeface="Times New Roman" panose="02020603050405020304" pitchFamily="18" charset="0"/>
              <a:cs typeface="Times New Roman" panose="02020603050405020304" pitchFamily="18" charset="0"/>
            </a:endParaRPr>
          </a:p>
          <a:p>
            <a:pPr marL="0" indent="0" algn="just">
              <a:spcAft>
                <a:spcPts val="1200"/>
              </a:spcAft>
              <a:buNone/>
            </a:pPr>
            <a:r>
              <a:rPr lang="en-US" sz="2400" b="0" i="0" dirty="0">
                <a:solidFill>
                  <a:srgbClr val="000000"/>
                </a:solidFill>
                <a:effectLst/>
                <a:latin typeface="Times New Roman" panose="02020603050405020304" pitchFamily="18" charset="0"/>
                <a:cs typeface="Times New Roman" panose="02020603050405020304" pitchFamily="18" charset="0"/>
              </a:rPr>
              <a:t>This application aims to produce visual generation technology for children's books using artificial intelligence technology. Books supported by visuals are very important for us to understand the subject and content, and this becomes even more important for children, and if we want to produce a children's book, this application we have developed can contribute to the visual part. Most such applications require English prompts, but our application provides visual production services for books in more than 80 languages, with support from ChatGPT.</a:t>
            </a:r>
            <a:endParaRPr lang="tr-TR" sz="2400"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67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 LITERATURE </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800"/>
              </a:spcAft>
              <a:buNone/>
            </a:pPr>
            <a:r>
              <a:rPr lang="en-US" sz="1400" dirty="0"/>
              <a:t>The study by </a:t>
            </a:r>
            <a:r>
              <a:rPr lang="en-US" sz="1400" dirty="0" err="1"/>
              <a:t>Chenghao</a:t>
            </a:r>
            <a:r>
              <a:rPr lang="en-US" sz="1400" dirty="0"/>
              <a:t> Wang, and </a:t>
            </a:r>
            <a:r>
              <a:rPr lang="en-US" sz="1400" dirty="0" err="1"/>
              <a:t>Jeanhun</a:t>
            </a:r>
            <a:r>
              <a:rPr lang="en-US" sz="1400" dirty="0"/>
              <a:t> Chung delves into the operating principles and practical applications of Stable Diffusion Web UI in </a:t>
            </a:r>
            <a:r>
              <a:rPr lang="en-US" sz="1400" dirty="0" err="1"/>
              <a:t>AIdriven</a:t>
            </a:r>
            <a:r>
              <a:rPr lang="en-US" sz="1400" dirty="0"/>
              <a:t> image generation. The research highlights the efficiency of the latent diffusion model, which reduces computational and memory costs by operating in a lower-dimensional latent space. It also discusses the user-friendly functionalities provided by the Stable Diffusion Web UI, including text-to-image and image-to-image generation and enhanced control over image details through the Control Net feature. Additionally, the study compares different model types, such as Checkpoint and </a:t>
            </a:r>
            <a:r>
              <a:rPr lang="en-US" sz="1400" dirty="0" err="1"/>
              <a:t>LoRA</a:t>
            </a:r>
            <a:r>
              <a:rPr lang="en-US" sz="1400" dirty="0"/>
              <a:t>, outlining their respective advantages in terms of computational requirements and flexibility in training. This comprehensive analysis underscores the versatility and efficiency of Stable Diffusion Web UI in 2 generating high-quality AI images. </a:t>
            </a:r>
            <a:endParaRPr lang="tr-TR" sz="1400" dirty="0"/>
          </a:p>
          <a:p>
            <a:pPr marL="0" indent="0" algn="just">
              <a:spcAft>
                <a:spcPts val="1800"/>
              </a:spcAft>
              <a:buNone/>
            </a:pPr>
            <a:r>
              <a:rPr lang="en-US" sz="1400" dirty="0"/>
              <a:t>Levin and Belov’s study explores the application of Hypernetwork and </a:t>
            </a:r>
            <a:r>
              <a:rPr lang="en-US" sz="1400" dirty="0" err="1"/>
              <a:t>LowRank</a:t>
            </a:r>
            <a:r>
              <a:rPr lang="en-US" sz="1400" dirty="0"/>
              <a:t> Adaptation (</a:t>
            </a:r>
            <a:r>
              <a:rPr lang="en-US" sz="1400" dirty="0" err="1"/>
              <a:t>LoRA</a:t>
            </a:r>
            <a:r>
              <a:rPr lang="en-US" sz="1400" dirty="0"/>
              <a:t>) in enhancing text-to-image generation using diffusion models. Their research demonstrates that Hypernetworks dynamically adjust model parameters based on input text, providing greater flexibility and performance, while </a:t>
            </a:r>
            <a:r>
              <a:rPr lang="en-US" sz="1400" dirty="0" err="1"/>
              <a:t>LoRA</a:t>
            </a:r>
            <a:r>
              <a:rPr lang="en-US" sz="1400" dirty="0"/>
              <a:t> efficiently adapts the primary model style without requiring extensive retraining. </a:t>
            </a:r>
            <a:endParaRPr lang="tr-TR" sz="1400" dirty="0"/>
          </a:p>
          <a:p>
            <a:pPr marL="0" indent="0" algn="just">
              <a:spcAft>
                <a:spcPts val="1800"/>
              </a:spcAft>
              <a:buNone/>
            </a:pPr>
            <a:r>
              <a:rPr lang="en-US" sz="1400" dirty="0"/>
              <a:t>Wu et al. (2023) introduce </a:t>
            </a:r>
            <a:r>
              <a:rPr lang="en-US" sz="1400" dirty="0" err="1"/>
              <a:t>EasyPhoto</a:t>
            </a:r>
            <a:r>
              <a:rPr lang="en-US" sz="1400" dirty="0"/>
              <a:t>, a novel </a:t>
            </a:r>
            <a:r>
              <a:rPr lang="en-US" sz="1400" dirty="0" err="1"/>
              <a:t>WebUI</a:t>
            </a:r>
            <a:r>
              <a:rPr lang="en-US" sz="1400" dirty="0"/>
              <a:t> plugin designed to generate AI portraits by leveraging Stable Diffusion models. </a:t>
            </a:r>
            <a:r>
              <a:rPr lang="en-US" sz="1400" dirty="0" err="1"/>
              <a:t>EasyPhoto</a:t>
            </a:r>
            <a:r>
              <a:rPr lang="en-US" sz="1400" dirty="0"/>
              <a:t> finetunes the diffusion model using </a:t>
            </a:r>
            <a:r>
              <a:rPr lang="en-US" sz="1400" dirty="0" err="1"/>
              <a:t>LoRA</a:t>
            </a:r>
            <a:r>
              <a:rPr lang="en-US" sz="1400" dirty="0"/>
              <a:t> (Low-Rank Adaptation) with user-specific images to create accurate digital doppelgangers. By incorporating reinforcement learning and ControlNet, the plugin ensures high fidelity and visual consistency in the generated images. This approach addresses common issues like identity loss and boundary artifacts, making </a:t>
            </a:r>
            <a:r>
              <a:rPr lang="en-US" sz="1400" dirty="0" err="1"/>
              <a:t>EasyPhoto</a:t>
            </a:r>
            <a:r>
              <a:rPr lang="en-US" sz="1400" dirty="0"/>
              <a:t> a robust tool for personalized AI photo generation. </a:t>
            </a:r>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050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MATERIAL and METHOD</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fontScale="92500" lnSpcReduction="10000"/>
          </a:bodyPr>
          <a:lstStyle/>
          <a:p>
            <a:pPr marL="0" indent="0" algn="just">
              <a:lnSpc>
                <a:spcPct val="100000"/>
              </a:lnSpc>
              <a:spcAft>
                <a:spcPts val="1200"/>
              </a:spcAft>
              <a:buNone/>
            </a:pPr>
            <a:r>
              <a:rPr lang="tr-TR" sz="2400" b="1" dirty="0">
                <a:latin typeface="Times New Roman" panose="02020603050405020304" pitchFamily="18" charset="0"/>
                <a:cs typeface="Times New Roman" panose="02020603050405020304" pitchFamily="18" charset="0"/>
              </a:rPr>
              <a:t>3.0. </a:t>
            </a:r>
            <a:r>
              <a:rPr lang="en-US" sz="2400" b="1" i="0" dirty="0">
                <a:solidFill>
                  <a:srgbClr val="000000"/>
                </a:solidFill>
                <a:effectLst/>
                <a:latin typeface="Times New Roman" panose="02020603050405020304" pitchFamily="18" charset="0"/>
                <a:cs typeface="Times New Roman" panose="02020603050405020304" pitchFamily="18" charset="0"/>
              </a:rPr>
              <a:t>What is stable diffusion?</a:t>
            </a:r>
            <a:endParaRPr lang="tr-TR" sz="2400" b="1" i="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br>
              <a:rPr lang="en-US" sz="1200" dirty="0"/>
            </a:br>
            <a:r>
              <a:rPr lang="en-US" sz="1900" b="0" i="0" dirty="0">
                <a:solidFill>
                  <a:srgbClr val="000000"/>
                </a:solidFill>
                <a:effectLst/>
                <a:latin typeface="Times New Roman" panose="02020603050405020304" pitchFamily="18" charset="0"/>
                <a:cs typeface="Times New Roman" panose="02020603050405020304" pitchFamily="18" charset="0"/>
              </a:rPr>
              <a:t>Stable Diffusion is an artificial intelligence method developed based on diffusion models, a technique used in image processing and computer vision. Diffusion models work by progressively cleaning or enhancing an image with random noise added to it. This process is repeated until a clean image is obtained from noise.</a:t>
            </a:r>
            <a:endParaRPr lang="tr-TR" sz="1900" b="0" i="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br>
              <a:rPr lang="en-US" sz="1200" dirty="0"/>
            </a:br>
            <a:r>
              <a:rPr lang="tr-TR" sz="2400" b="1" dirty="0">
                <a:latin typeface="Times New Roman" panose="02020603050405020304" pitchFamily="18" charset="0"/>
                <a:cs typeface="Times New Roman" panose="02020603050405020304" pitchFamily="18" charset="0"/>
              </a:rPr>
              <a:t>3.1. </a:t>
            </a:r>
            <a:r>
              <a:rPr lang="tr-TR" sz="2400" b="1" dirty="0">
                <a:solidFill>
                  <a:srgbClr val="000000"/>
                </a:solidFill>
                <a:latin typeface="Times New Roman" panose="02020603050405020304" pitchFamily="18" charset="0"/>
                <a:cs typeface="Times New Roman" panose="02020603050405020304" pitchFamily="18" charset="0"/>
              </a:rPr>
              <a:t>W</a:t>
            </a:r>
            <a:r>
              <a:rPr lang="en-US" sz="2400" b="1" i="0" dirty="0">
                <a:solidFill>
                  <a:srgbClr val="000000"/>
                </a:solidFill>
                <a:effectLst/>
                <a:latin typeface="Times New Roman" panose="02020603050405020304" pitchFamily="18" charset="0"/>
                <a:cs typeface="Times New Roman" panose="02020603050405020304" pitchFamily="18" charset="0"/>
              </a:rPr>
              <a:t>hat is </a:t>
            </a:r>
            <a:r>
              <a:rPr lang="en-US" sz="2400" b="1" i="0" dirty="0" err="1">
                <a:solidFill>
                  <a:srgbClr val="000000"/>
                </a:solidFill>
                <a:effectLst/>
                <a:latin typeface="Times New Roman" panose="02020603050405020304" pitchFamily="18" charset="0"/>
                <a:cs typeface="Times New Roman" panose="02020603050405020304" pitchFamily="18" charset="0"/>
              </a:rPr>
              <a:t>LoRA</a:t>
            </a:r>
            <a:r>
              <a:rPr lang="en-US" sz="2400" b="1" i="0" dirty="0">
                <a:solidFill>
                  <a:srgbClr val="000000"/>
                </a:solidFill>
                <a:effectLst/>
                <a:latin typeface="Times New Roman" panose="02020603050405020304" pitchFamily="18" charset="0"/>
                <a:cs typeface="Times New Roman" panose="02020603050405020304" pitchFamily="18" charset="0"/>
              </a:rPr>
              <a:t> models?</a:t>
            </a:r>
            <a:endParaRPr lang="tr-TR" sz="2400" b="1" i="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br>
              <a:rPr lang="en-US" sz="1200" dirty="0"/>
            </a:br>
            <a:r>
              <a:rPr lang="en-US" sz="1900" b="0" i="0" dirty="0" err="1">
                <a:solidFill>
                  <a:srgbClr val="000000"/>
                </a:solidFill>
                <a:effectLst/>
                <a:latin typeface="Times New Roman" panose="02020603050405020304" pitchFamily="18" charset="0"/>
                <a:cs typeface="Times New Roman" panose="02020603050405020304" pitchFamily="18" charset="0"/>
              </a:rPr>
              <a:t>LoRA</a:t>
            </a:r>
            <a:r>
              <a:rPr lang="en-US" sz="1900" b="0" i="0" dirty="0">
                <a:solidFill>
                  <a:srgbClr val="000000"/>
                </a:solidFill>
                <a:effectLst/>
                <a:latin typeface="Times New Roman" panose="02020603050405020304" pitchFamily="18" charset="0"/>
                <a:cs typeface="Times New Roman" panose="02020603050405020304" pitchFamily="18" charset="0"/>
              </a:rPr>
              <a:t> (Low-Rank Adaptation) Models are fine-tuning of large-scale language models (LLMs) to adapt them to specific tasks or data sets. It is a technique used to. </a:t>
            </a:r>
            <a:r>
              <a:rPr lang="en-US" sz="1900" b="0" i="0" dirty="0" err="1">
                <a:solidFill>
                  <a:srgbClr val="000000"/>
                </a:solidFill>
                <a:effectLst/>
                <a:latin typeface="Times New Roman" panose="02020603050405020304" pitchFamily="18" charset="0"/>
                <a:cs typeface="Times New Roman" panose="02020603050405020304" pitchFamily="18" charset="0"/>
              </a:rPr>
              <a:t>LoRA</a:t>
            </a:r>
            <a:r>
              <a:rPr lang="en-US" sz="1900" b="0" i="0" dirty="0">
                <a:solidFill>
                  <a:srgbClr val="000000"/>
                </a:solidFill>
                <a:effectLst/>
                <a:latin typeface="Times New Roman" panose="02020603050405020304" pitchFamily="18" charset="0"/>
                <a:cs typeface="Times New Roman" panose="02020603050405020304" pitchFamily="18" charset="0"/>
              </a:rPr>
              <a:t> aims to improve performance faster and more efficiently by preserving the basic structure of the model and optimizing only certain parameters.</a:t>
            </a:r>
            <a:endParaRPr lang="tr-TR" sz="1900" b="0" i="0" dirty="0">
              <a:solidFill>
                <a:srgbClr val="000000"/>
              </a:solidFill>
              <a:effectLst/>
              <a:latin typeface="Times New Roman" panose="02020603050405020304" pitchFamily="18" charset="0"/>
              <a:cs typeface="Times New Roman" panose="02020603050405020304" pitchFamily="18" charset="0"/>
            </a:endParaRPr>
          </a:p>
          <a:p>
            <a:pPr marL="0" indent="0" algn="just">
              <a:lnSpc>
                <a:spcPct val="100000"/>
              </a:lnSpc>
              <a:spcAft>
                <a:spcPts val="1200"/>
              </a:spcAft>
              <a:buNone/>
            </a:pPr>
            <a:br>
              <a:rPr lang="en-US" sz="1200" b="0" i="0" dirty="0">
                <a:solidFill>
                  <a:srgbClr val="000000"/>
                </a:solidFill>
                <a:effectLst/>
                <a:latin typeface="Trebuchet MS" panose="020B0603020202020204" pitchFamily="34" charset="0"/>
              </a:rPr>
            </a:b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55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MATERIAL and METHOD</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2400" b="1"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Method</a:t>
            </a:r>
            <a:endParaRPr lang="tr-TR" sz="2400" b="1" dirty="0">
              <a:latin typeface="Times New Roman" panose="02020603050405020304" pitchFamily="18" charset="0"/>
              <a:cs typeface="Times New Roman" panose="02020603050405020304" pitchFamily="18" charset="0"/>
            </a:endParaRPr>
          </a:p>
          <a:p>
            <a:pPr marL="0" indent="0" algn="just">
              <a:spcAft>
                <a:spcPts val="1200"/>
              </a:spcAft>
              <a:buNone/>
            </a:pPr>
            <a:r>
              <a:rPr lang="en-US" sz="1800" b="0" i="0" dirty="0">
                <a:solidFill>
                  <a:srgbClr val="000000"/>
                </a:solidFill>
                <a:effectLst/>
                <a:latin typeface="Times New Roman" panose="02020603050405020304" pitchFamily="18" charset="0"/>
                <a:cs typeface="Times New Roman" panose="02020603050405020304" pitchFamily="18" charset="0"/>
              </a:rPr>
              <a:t>We provide ChatGPT connection in our code. ChatGPT is an LLM that operates and responds in more than 80 languages ​​and provides a wide range of opportunities in terms of using ready-made templates. That's why we will use ChatGPT and generate prompts with ready-made templates, and we make the ChatGPT connection in the image below.</a:t>
            </a:r>
            <a:endParaRPr lang="tr-TR" sz="1800" b="0" i="0" dirty="0">
              <a:solidFill>
                <a:srgbClr val="000000"/>
              </a:solidFill>
              <a:effectLst/>
              <a:latin typeface="Times New Roman" panose="02020603050405020304" pitchFamily="18" charset="0"/>
              <a:cs typeface="Times New Roman" panose="02020603050405020304" pitchFamily="18" charset="0"/>
            </a:endParaRPr>
          </a:p>
          <a:p>
            <a:pPr marL="0" indent="0" algn="just">
              <a:spcAft>
                <a:spcPts val="1200"/>
              </a:spcAft>
              <a:buNone/>
            </a:pPr>
            <a:br>
              <a:rPr lang="en-US" sz="1600" b="0" i="0" dirty="0">
                <a:solidFill>
                  <a:srgbClr val="000000"/>
                </a:solidFill>
                <a:effectLst/>
                <a:latin typeface="Trebuchet MS" panose="020B0603020202020204" pitchFamily="34" charset="0"/>
              </a:rPr>
            </a:br>
            <a:endParaRPr lang="en-US" sz="2400" b="1" dirty="0">
              <a:latin typeface="Times New Roman" panose="02020603050405020304" pitchFamily="18" charset="0"/>
              <a:cs typeface="Times New Roman" panose="02020603050405020304" pitchFamily="18" charset="0"/>
            </a:endParaRPr>
          </a:p>
        </p:txBody>
      </p:sp>
      <p:pic>
        <p:nvPicPr>
          <p:cNvPr id="5" name="Resim 4" descr="metin, ekran görüntüsü, yazı tipi içeren bir resim&#10;&#10;Açıklama otomatik olarak oluşturuldu">
            <a:extLst>
              <a:ext uri="{FF2B5EF4-FFF2-40B4-BE49-F238E27FC236}">
                <a16:creationId xmlns:a16="http://schemas.microsoft.com/office/drawing/2014/main" id="{64EF6B24-4E24-5B79-B4B6-F627DEB1CF6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917142" y="4120439"/>
            <a:ext cx="4765382" cy="2225665"/>
          </a:xfrm>
          <a:prstGeom prst="rect">
            <a:avLst/>
          </a:prstGeom>
        </p:spPr>
      </p:pic>
    </p:spTree>
    <p:extLst>
      <p:ext uri="{BB962C8B-B14F-4D97-AF65-F5344CB8AC3E}">
        <p14:creationId xmlns:p14="http://schemas.microsoft.com/office/powerpoint/2010/main" val="5521914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MATERIAL and METHOD</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2400" b="1"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Method</a:t>
            </a:r>
            <a:endParaRPr lang="tr-TR" sz="2400" b="1" dirty="0">
              <a:latin typeface="Times New Roman" panose="02020603050405020304" pitchFamily="18" charset="0"/>
              <a:cs typeface="Times New Roman" panose="02020603050405020304" pitchFamily="18" charset="0"/>
            </a:endParaRPr>
          </a:p>
          <a:p>
            <a:pPr marL="0" indent="0" algn="just">
              <a:spcAft>
                <a:spcPts val="1200"/>
              </a:spcAft>
              <a:buNone/>
            </a:pPr>
            <a:r>
              <a:rPr lang="en-US" sz="1800" b="0" i="0" dirty="0">
                <a:solidFill>
                  <a:srgbClr val="000000"/>
                </a:solidFill>
                <a:effectLst/>
                <a:latin typeface="Times New Roman" panose="02020603050405020304" pitchFamily="18" charset="0"/>
                <a:cs typeface="Times New Roman" panose="02020603050405020304" pitchFamily="18" charset="0"/>
              </a:rPr>
              <a:t>In the project, we produce prompts for our project, regardless of languages, by using ChatGPT and ready-made templates. The code below is a ready prompt entry for ChatGPT, and </a:t>
            </a:r>
            <a:r>
              <a:rPr lang="en-US" sz="1800" b="0" i="0" dirty="0" err="1">
                <a:solidFill>
                  <a:srgbClr val="000000"/>
                </a:solidFill>
                <a:effectLst/>
                <a:latin typeface="Times New Roman" panose="02020603050405020304" pitchFamily="18" charset="0"/>
                <a:cs typeface="Times New Roman" panose="02020603050405020304" pitchFamily="18" charset="0"/>
              </a:rPr>
              <a:t>chat_prompt</a:t>
            </a:r>
            <a:r>
              <a:rPr lang="en-US" sz="1800" b="0" i="0" dirty="0">
                <a:solidFill>
                  <a:srgbClr val="000000"/>
                </a:solidFill>
                <a:effectLst/>
                <a:latin typeface="Times New Roman" panose="02020603050405020304" pitchFamily="18" charset="0"/>
                <a:cs typeface="Times New Roman" panose="02020603050405020304" pitchFamily="18" charset="0"/>
              </a:rPr>
              <a:t> is prepared with the prompt entered by the user and given as a prompt to ChatGPT.</a:t>
            </a:r>
            <a:endParaRPr lang="tr-TR" sz="2400" b="1" dirty="0">
              <a:latin typeface="Times New Roman" panose="02020603050405020304" pitchFamily="18" charset="0"/>
              <a:cs typeface="Times New Roman" panose="02020603050405020304" pitchFamily="18" charset="0"/>
            </a:endParaRPr>
          </a:p>
          <a:p>
            <a:pPr marL="0" indent="0" algn="just">
              <a:spcAft>
                <a:spcPts val="1200"/>
              </a:spcAft>
              <a:buNone/>
            </a:pPr>
            <a:endParaRPr lang="en-US" sz="2400" b="1" dirty="0">
              <a:latin typeface="Times New Roman" panose="02020603050405020304" pitchFamily="18" charset="0"/>
              <a:cs typeface="Times New Roman" panose="02020603050405020304" pitchFamily="18" charset="0"/>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0CCC2A04-5525-4E7D-082F-3D0D9CC01B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2498092" y="4108939"/>
            <a:ext cx="5893435" cy="1699260"/>
          </a:xfrm>
          <a:prstGeom prst="rect">
            <a:avLst/>
          </a:prstGeom>
        </p:spPr>
      </p:pic>
    </p:spTree>
    <p:extLst>
      <p:ext uri="{BB962C8B-B14F-4D97-AF65-F5344CB8AC3E}">
        <p14:creationId xmlns:p14="http://schemas.microsoft.com/office/powerpoint/2010/main" val="2259253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9B540-49DE-4AC2-8DC9-21C3B9D2448F}"/>
              </a:ext>
            </a:extLst>
          </p:cNvPr>
          <p:cNvSpPr>
            <a:spLocks noGrp="1"/>
          </p:cNvSpPr>
          <p:nvPr>
            <p:ph type="title"/>
          </p:nvPr>
        </p:nvSpPr>
        <p:spPr>
          <a:xfrm>
            <a:off x="838200" y="365125"/>
            <a:ext cx="8900604" cy="1325563"/>
          </a:xfrm>
        </p:spPr>
        <p:txBody>
          <a:bodyPr>
            <a:normAutofit/>
            <a:scene3d>
              <a:camera prst="orthographicFront"/>
              <a:lightRig rig="soft" dir="t">
                <a:rot lat="0" lon="0" rev="15600000"/>
              </a:lightRig>
            </a:scene3d>
            <a:sp3d extrusionH="57150" prstMaterial="softEdge">
              <a:bevelT w="25400" h="38100"/>
            </a:sp3d>
          </a:bodyPr>
          <a:lstStyle/>
          <a:p>
            <a:pPr algn="just"/>
            <a:r>
              <a:rPr lang="tr-TR"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 MATERIAL and METHOD</a:t>
            </a:r>
            <a:endParaRPr lang="en-US" sz="450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87E6CED3-D8EA-4663-BF55-BAD1FAAC65F9}"/>
              </a:ext>
            </a:extLst>
          </p:cNvPr>
          <p:cNvSpPr>
            <a:spLocks noGrp="1"/>
          </p:cNvSpPr>
          <p:nvPr>
            <p:ph idx="1"/>
          </p:nvPr>
        </p:nvSpPr>
        <p:spPr>
          <a:xfrm>
            <a:off x="838200" y="2225675"/>
            <a:ext cx="10515600" cy="4351338"/>
          </a:xfrm>
        </p:spPr>
        <p:txBody>
          <a:bodyPr>
            <a:normAutofit/>
          </a:bodyPr>
          <a:lstStyle/>
          <a:p>
            <a:pPr marL="0" indent="0" algn="just">
              <a:spcAft>
                <a:spcPts val="1200"/>
              </a:spcAft>
              <a:buNone/>
            </a:pPr>
            <a:r>
              <a:rPr lang="tr-TR" sz="2400" b="1" dirty="0">
                <a:latin typeface="Times New Roman" panose="02020603050405020304" pitchFamily="18" charset="0"/>
                <a:cs typeface="Times New Roman" panose="02020603050405020304" pitchFamily="18" charset="0"/>
              </a:rPr>
              <a:t>3</a:t>
            </a:r>
            <a:r>
              <a:rPr lang="en-US" sz="2400" b="1" dirty="0">
                <a:latin typeface="Times New Roman" panose="02020603050405020304" pitchFamily="18" charset="0"/>
                <a:cs typeface="Times New Roman" panose="02020603050405020304" pitchFamily="18" charset="0"/>
              </a:rPr>
              <a:t>.</a:t>
            </a:r>
            <a:r>
              <a:rPr lang="tr-TR" sz="2400" b="1" dirty="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 Method</a:t>
            </a:r>
            <a:endParaRPr lang="tr-TR" sz="2400" b="1" dirty="0">
              <a:latin typeface="Times New Roman" panose="02020603050405020304" pitchFamily="18" charset="0"/>
              <a:cs typeface="Times New Roman" panose="02020603050405020304" pitchFamily="18" charset="0"/>
            </a:endParaRPr>
          </a:p>
          <a:p>
            <a:pPr marL="0" indent="0" algn="just">
              <a:spcAft>
                <a:spcPts val="1200"/>
              </a:spcAft>
              <a:buNone/>
            </a:pPr>
            <a:r>
              <a:rPr lang="en-US" sz="1800" b="0" i="0" dirty="0">
                <a:solidFill>
                  <a:srgbClr val="000000"/>
                </a:solidFill>
                <a:effectLst/>
                <a:latin typeface="Times New Roman" panose="02020603050405020304" pitchFamily="18" charset="0"/>
                <a:cs typeface="Times New Roman" panose="02020603050405020304" pitchFamily="18" charset="0"/>
              </a:rPr>
              <a:t>I made a user interactive application using the </a:t>
            </a:r>
            <a:r>
              <a:rPr lang="en-US" sz="1800" b="0" i="0" dirty="0" err="1">
                <a:solidFill>
                  <a:srgbClr val="000000"/>
                </a:solidFill>
                <a:effectLst/>
                <a:latin typeface="Times New Roman" panose="02020603050405020304" pitchFamily="18" charset="0"/>
                <a:cs typeface="Times New Roman" panose="02020603050405020304" pitchFamily="18" charset="0"/>
              </a:rPr>
              <a:t>gradio</a:t>
            </a:r>
            <a:r>
              <a:rPr lang="en-US" sz="1800" b="0" i="0" dirty="0">
                <a:solidFill>
                  <a:srgbClr val="000000"/>
                </a:solidFill>
                <a:effectLst/>
                <a:latin typeface="Times New Roman" panose="02020603050405020304" pitchFamily="18" charset="0"/>
                <a:cs typeface="Times New Roman" panose="02020603050405020304" pitchFamily="18" charset="0"/>
              </a:rPr>
              <a:t> library for the user-system interface. Here, the user can produce the desired image in a short time by adjusting the image in the desired size for the book he wants and making choices for some visual improvements. The image below includes the adjustments made for the interface.</a:t>
            </a:r>
            <a:endParaRPr lang="tr-TR" sz="1800" b="0" i="0" dirty="0">
              <a:solidFill>
                <a:srgbClr val="000000"/>
              </a:solidFill>
              <a:effectLst/>
              <a:latin typeface="Times New Roman" panose="02020603050405020304" pitchFamily="18" charset="0"/>
              <a:cs typeface="Times New Roman" panose="02020603050405020304" pitchFamily="18" charset="0"/>
            </a:endParaRPr>
          </a:p>
        </p:txBody>
      </p:sp>
      <p:pic>
        <p:nvPicPr>
          <p:cNvPr id="4" name="Resim 3" descr="metin, ekran görüntüsü, yazı tipi içeren bir resim&#10;&#10;Açıklama otomatik olarak oluşturuldu">
            <a:extLst>
              <a:ext uri="{FF2B5EF4-FFF2-40B4-BE49-F238E27FC236}">
                <a16:creationId xmlns:a16="http://schemas.microsoft.com/office/drawing/2014/main" id="{9C3E5CD1-69FC-A172-4954-0DE720F3388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690054" y="4072182"/>
            <a:ext cx="4887205" cy="2612758"/>
          </a:xfrm>
          <a:prstGeom prst="rect">
            <a:avLst/>
          </a:prstGeom>
        </p:spPr>
      </p:pic>
    </p:spTree>
    <p:extLst>
      <p:ext uri="{BB962C8B-B14F-4D97-AF65-F5344CB8AC3E}">
        <p14:creationId xmlns:p14="http://schemas.microsoft.com/office/powerpoint/2010/main" val="728930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1286</Words>
  <Application>Microsoft Office PowerPoint</Application>
  <PresentationFormat>Geniş ekran</PresentationFormat>
  <Paragraphs>70</Paragraphs>
  <Slides>15</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15</vt:i4>
      </vt:variant>
    </vt:vector>
  </HeadingPairs>
  <TitlesOfParts>
    <vt:vector size="21" baseType="lpstr">
      <vt:lpstr>Arial</vt:lpstr>
      <vt:lpstr>Calibri</vt:lpstr>
      <vt:lpstr>Calibri Light</vt:lpstr>
      <vt:lpstr>Times New Roman</vt:lpstr>
      <vt:lpstr>Trebuchet MS</vt:lpstr>
      <vt:lpstr>Office Theme</vt:lpstr>
      <vt:lpstr>PowerPoint Sunusu</vt:lpstr>
      <vt:lpstr>CONTENTS</vt:lpstr>
      <vt:lpstr>1. INTRODUCTION</vt:lpstr>
      <vt:lpstr>1. INTRODUCTION</vt:lpstr>
      <vt:lpstr>2. LITERATURE </vt:lpstr>
      <vt:lpstr>3. MATERIAL and METHOD</vt:lpstr>
      <vt:lpstr>3. MATERIAL and METHOD</vt:lpstr>
      <vt:lpstr>3. MATERIAL and METHOD</vt:lpstr>
      <vt:lpstr>3. MATERIAL and METHOD</vt:lpstr>
      <vt:lpstr>4. EXPERIMENTS</vt:lpstr>
      <vt:lpstr>4. EXPERIMENTS</vt:lpstr>
      <vt:lpstr>4. EXPERIMENTS</vt:lpstr>
      <vt:lpstr>5. CONCLUSION</vt:lpstr>
      <vt:lpstr>REFERENCES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Toshiba</dc:creator>
  <cp:lastModifiedBy>mehmet alpay</cp:lastModifiedBy>
  <cp:revision>55</cp:revision>
  <dcterms:created xsi:type="dcterms:W3CDTF">2020-01-04T11:06:46Z</dcterms:created>
  <dcterms:modified xsi:type="dcterms:W3CDTF">2024-05-29T11:47:25Z</dcterms:modified>
</cp:coreProperties>
</file>